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945600" cy="2926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CAB8"/>
    <a:srgbClr val="6C422B"/>
    <a:srgbClr val="7E4D32"/>
    <a:srgbClr val="A26340"/>
    <a:srgbClr val="A96E3D"/>
    <a:srgbClr val="F4EBE4"/>
    <a:srgbClr val="845730"/>
    <a:srgbClr val="DFC6B3"/>
    <a:srgbClr val="D4B298"/>
    <a:srgbClr val="B67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DF792-BA4A-54C1-6AE9-C3DA5F2BC580}" v="374" dt="2023-05-05T19:17:18.631"/>
    <p1510:client id="{5D94E38D-6703-C7EA-E017-B351766E8FBC}" v="470" dt="2023-05-02T14:07:54.266"/>
    <p1510:client id="{7327F421-0CC3-AA15-CE19-4AA718ADF8C7}" v="27" dt="2023-05-08T04:27:06.508"/>
    <p1510:client id="{7ABF176B-1890-66AD-E521-EAFAA7444DF2}" v="62" dt="2023-05-07T03:55:10.154"/>
    <p1510:client id="{9BC38866-8B89-0D83-D66D-9266FDEB9831}" v="98" dt="2023-05-04T16:54:49.615"/>
    <p1510:client id="{E41EBA0F-5CB7-2542-660A-CDA5C3F875C3}" v="16" dt="2023-05-07T15:51:57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788749"/>
            <a:ext cx="18653760" cy="10187093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5368695"/>
            <a:ext cx="16459200" cy="7064585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1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557867"/>
            <a:ext cx="473202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557867"/>
            <a:ext cx="13921740" cy="2479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5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7294888"/>
            <a:ext cx="18928080" cy="1217167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9581715"/>
            <a:ext cx="18928080" cy="64007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1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7789333"/>
            <a:ext cx="932688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7789333"/>
            <a:ext cx="932688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7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557873"/>
            <a:ext cx="18928080" cy="56557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7172962"/>
            <a:ext cx="9284016" cy="351535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0688320"/>
            <a:ext cx="9284016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7172962"/>
            <a:ext cx="9329738" cy="351535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0688320"/>
            <a:ext cx="9329738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9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3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6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950720"/>
            <a:ext cx="7078027" cy="682752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213020"/>
            <a:ext cx="11109960" cy="20794133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8778240"/>
            <a:ext cx="7078027" cy="16262775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9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950720"/>
            <a:ext cx="7078027" cy="682752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213020"/>
            <a:ext cx="11109960" cy="20794133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8778240"/>
            <a:ext cx="7078027" cy="16262775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0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557873"/>
            <a:ext cx="1892808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7789333"/>
            <a:ext cx="1892808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7120433"/>
            <a:ext cx="49377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22548-A8DD-4848-90FA-160E5562C237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7120433"/>
            <a:ext cx="74066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7120433"/>
            <a:ext cx="49377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16044-C954-4504-9A3A-02A12CBD5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9C9C9-867B-BF08-27D4-DA8320D1BF77}"/>
              </a:ext>
            </a:extLst>
          </p:cNvPr>
          <p:cNvSpPr/>
          <p:nvPr/>
        </p:nvSpPr>
        <p:spPr>
          <a:xfrm>
            <a:off x="740788" y="18384824"/>
            <a:ext cx="9950650" cy="10414907"/>
          </a:xfrm>
          <a:prstGeom prst="rect">
            <a:avLst/>
          </a:prstGeom>
          <a:solidFill>
            <a:srgbClr val="E2C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FA2CA0-A4A6-B9C0-24AC-45EB6E01D870}"/>
              </a:ext>
            </a:extLst>
          </p:cNvPr>
          <p:cNvSpPr/>
          <p:nvPr/>
        </p:nvSpPr>
        <p:spPr>
          <a:xfrm>
            <a:off x="11296615" y="10982857"/>
            <a:ext cx="9989151" cy="6486126"/>
          </a:xfrm>
          <a:prstGeom prst="rect">
            <a:avLst/>
          </a:prstGeom>
          <a:solidFill>
            <a:srgbClr val="E2C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D5C08-344D-142E-A611-284244BEC19C}"/>
              </a:ext>
            </a:extLst>
          </p:cNvPr>
          <p:cNvSpPr/>
          <p:nvPr/>
        </p:nvSpPr>
        <p:spPr>
          <a:xfrm>
            <a:off x="744572" y="5234793"/>
            <a:ext cx="20560249" cy="4867200"/>
          </a:xfrm>
          <a:prstGeom prst="rect">
            <a:avLst/>
          </a:prstGeom>
          <a:solidFill>
            <a:srgbClr val="E2C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9C8A1237-5E31-FC63-775A-1DE60EF2E055}"/>
              </a:ext>
            </a:extLst>
          </p:cNvPr>
          <p:cNvSpPr/>
          <p:nvPr/>
        </p:nvSpPr>
        <p:spPr>
          <a:xfrm>
            <a:off x="5256718" y="2333729"/>
            <a:ext cx="11692290" cy="2024186"/>
          </a:xfrm>
          <a:prstGeom prst="flowChartProcess">
            <a:avLst/>
          </a:prstGeom>
          <a:solidFill>
            <a:srgbClr val="E2CAB8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Mateen Ali, Alejandro Almaraz, Jessica Arriaga,</a:t>
            </a:r>
          </a:p>
          <a:p>
            <a:pPr algn="ctr"/>
            <a:r>
              <a:rPr lang="en-US" sz="3200">
                <a:solidFill>
                  <a:schemeClr val="tx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Jett </a:t>
            </a:r>
            <a:r>
              <a:rPr lang="en-US" sz="3200" err="1">
                <a:solidFill>
                  <a:schemeClr val="tx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Canavarro</a:t>
            </a:r>
            <a:r>
              <a:rPr lang="en-US" sz="3200">
                <a:solidFill>
                  <a:schemeClr val="tx1"/>
                </a:solidFill>
                <a:latin typeface="Georgia" panose="02040502050405020303" pitchFamily="18" charset="0"/>
                <a:ea typeface="Roboto" panose="02000000000000000000" pitchFamily="2" charset="0"/>
              </a:rPr>
              <a:t>, Steven Coffey​</a:t>
            </a:r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79A1D546-4AC9-91FC-23E6-5DF8A187AD36}"/>
              </a:ext>
            </a:extLst>
          </p:cNvPr>
          <p:cNvSpPr/>
          <p:nvPr/>
        </p:nvSpPr>
        <p:spPr>
          <a:xfrm>
            <a:off x="5256718" y="367989"/>
            <a:ext cx="11692290" cy="2024185"/>
          </a:xfrm>
          <a:prstGeom prst="flowChartProcess">
            <a:avLst/>
          </a:prstGeom>
          <a:solidFill>
            <a:srgbClr val="7E4D32"/>
          </a:solidFill>
          <a:ln w="10160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latin typeface="Sitka Heading" pitchFamily="2" charset="0"/>
              </a:rPr>
              <a:t>All Ground Up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EB2D82-0906-C994-25F7-E1E5B98A24FE}"/>
              </a:ext>
            </a:extLst>
          </p:cNvPr>
          <p:cNvSpPr txBox="1"/>
          <p:nvPr/>
        </p:nvSpPr>
        <p:spPr>
          <a:xfrm>
            <a:off x="10494233" y="5789368"/>
            <a:ext cx="10716802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i="0" u="none" strike="noStrike" dirty="0">
                <a:effectLst/>
                <a:latin typeface="Georgia"/>
                <a:cs typeface="Times New Roman"/>
              </a:rPr>
              <a:t>All Ground Up is a cloud-based web application </a:t>
            </a:r>
            <a:r>
              <a:rPr lang="en-US" sz="3200" dirty="0">
                <a:latin typeface="Georgia"/>
                <a:cs typeface="Times New Roman"/>
              </a:rPr>
              <a:t>designed to allow </a:t>
            </a:r>
            <a:r>
              <a:rPr lang="en-US" sz="3200" i="0" u="none" strike="noStrike" dirty="0">
                <a:effectLst/>
                <a:latin typeface="Georgia"/>
                <a:cs typeface="Times New Roman"/>
              </a:rPr>
              <a:t>users to </a:t>
            </a:r>
            <a:r>
              <a:rPr lang="en-US" sz="3200" dirty="0">
                <a:latin typeface="Georgia"/>
                <a:cs typeface="Times New Roman"/>
              </a:rPr>
              <a:t>review and order-in from </a:t>
            </a:r>
            <a:r>
              <a:rPr lang="en-US" sz="3200" i="0" u="none" strike="noStrike" dirty="0">
                <a:effectLst/>
                <a:latin typeface="Georgia"/>
                <a:cs typeface="Times New Roman"/>
              </a:rPr>
              <a:t>thei</a:t>
            </a:r>
            <a:r>
              <a:rPr lang="en-US" sz="3200" dirty="0">
                <a:latin typeface="Georgia"/>
                <a:cs typeface="Times New Roman"/>
              </a:rPr>
              <a:t>r favorite local coffee shops with ease. The application connects customers to local coffee shops with a review driven design. </a:t>
            </a:r>
            <a:r>
              <a:rPr lang="en-US" sz="3200" i="0" u="none" strike="noStrike" dirty="0">
                <a:effectLst/>
                <a:latin typeface="Georgia"/>
                <a:cs typeface="Times New Roman"/>
              </a:rPr>
              <a:t>The </a:t>
            </a:r>
            <a:r>
              <a:rPr lang="en-US" sz="3200" dirty="0">
                <a:latin typeface="Georgia"/>
                <a:cs typeface="Times New Roman"/>
              </a:rPr>
              <a:t>customers </a:t>
            </a:r>
            <a:r>
              <a:rPr lang="en-US" sz="3200" i="0" u="none" strike="noStrike" dirty="0">
                <a:effectLst/>
                <a:latin typeface="Georgia"/>
                <a:cs typeface="Times New Roman"/>
              </a:rPr>
              <a:t>can </a:t>
            </a:r>
            <a:r>
              <a:rPr lang="en-US" sz="3200" dirty="0">
                <a:latin typeface="Georgia"/>
                <a:cs typeface="Times New Roman"/>
              </a:rPr>
              <a:t>order from the application and the order will be ready for pick up. Vendors can change and update their menu which will be updated directly for the customers to view. </a:t>
            </a:r>
            <a:endParaRPr lang="en-US" sz="3200">
              <a:latin typeface="Georgia"/>
              <a:cs typeface="Calibri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70D1E863-4A7D-B694-1781-175EAF984511}"/>
              </a:ext>
            </a:extLst>
          </p:cNvPr>
          <p:cNvSpPr txBox="1"/>
          <p:nvPr/>
        </p:nvSpPr>
        <p:spPr>
          <a:xfrm>
            <a:off x="11381787" y="16089650"/>
            <a:ext cx="993205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i="0" dirty="0">
                <a:effectLst/>
                <a:latin typeface="Georgia"/>
              </a:rPr>
              <a:t>The</a:t>
            </a:r>
            <a:r>
              <a:rPr lang="en-US" sz="3200" dirty="0">
                <a:latin typeface="Georgia"/>
              </a:rPr>
              <a:t> database management system chosen is MySQL which works well with the size of our application.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65C3C53-141B-D69D-1057-D6214B298D41}"/>
              </a:ext>
            </a:extLst>
          </p:cNvPr>
          <p:cNvSpPr txBox="1"/>
          <p:nvPr/>
        </p:nvSpPr>
        <p:spPr>
          <a:xfrm>
            <a:off x="5259088" y="24248876"/>
            <a:ext cx="5230769" cy="39515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0" dirty="0">
                <a:effectLst/>
                <a:latin typeface="Georgia"/>
              </a:rPr>
              <a:t>There are three individual </a:t>
            </a:r>
            <a:r>
              <a:rPr lang="en-US" sz="2800" dirty="0">
                <a:latin typeface="Georgia"/>
              </a:rPr>
              <a:t>Docker</a:t>
            </a:r>
            <a:r>
              <a:rPr lang="en-US" sz="2800" i="0" dirty="0">
                <a:effectLst/>
                <a:latin typeface="Georgia"/>
              </a:rPr>
              <a:t> images with a backend image for Python, MYSQL image to store data and a front-end image to the run the React app</a:t>
            </a:r>
            <a:r>
              <a:rPr lang="en-US" sz="2800" dirty="0">
                <a:latin typeface="Georgia"/>
              </a:rPr>
              <a:t>. The three images were built, deployed, and managed with the Kubernetes orchestration system.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CCD2D-70D3-59D8-56C7-87CB573B730B}"/>
              </a:ext>
            </a:extLst>
          </p:cNvPr>
          <p:cNvSpPr/>
          <p:nvPr/>
        </p:nvSpPr>
        <p:spPr>
          <a:xfrm>
            <a:off x="761371" y="4748334"/>
            <a:ext cx="20560249" cy="702979"/>
          </a:xfrm>
          <a:prstGeom prst="rect">
            <a:avLst/>
          </a:prstGeom>
          <a:solidFill>
            <a:srgbClr val="7E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latin typeface="Sitka Heading"/>
              </a:rPr>
              <a:t>Project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9874A-E3F7-2038-03B8-260183144179}"/>
              </a:ext>
            </a:extLst>
          </p:cNvPr>
          <p:cNvSpPr/>
          <p:nvPr/>
        </p:nvSpPr>
        <p:spPr>
          <a:xfrm>
            <a:off x="11279813" y="10415424"/>
            <a:ext cx="9989151" cy="702979"/>
          </a:xfrm>
          <a:prstGeom prst="rect">
            <a:avLst/>
          </a:prstGeom>
          <a:solidFill>
            <a:srgbClr val="7E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latin typeface="Sitka Heading"/>
              </a:rPr>
              <a:t>Database Design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31DE6-C1DA-052B-43E6-13CDFDB6D7B4}"/>
              </a:ext>
            </a:extLst>
          </p:cNvPr>
          <p:cNvSpPr/>
          <p:nvPr/>
        </p:nvSpPr>
        <p:spPr>
          <a:xfrm>
            <a:off x="702287" y="17675590"/>
            <a:ext cx="9989151" cy="702979"/>
          </a:xfrm>
          <a:prstGeom prst="rect">
            <a:avLst/>
          </a:prstGeom>
          <a:solidFill>
            <a:srgbClr val="7E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latin typeface="Sitka Heading"/>
              </a:rPr>
              <a:t>Docker and Cloud Deployment</a:t>
            </a:r>
          </a:p>
        </p:txBody>
      </p:sp>
      <p:pic>
        <p:nvPicPr>
          <p:cNvPr id="1032" name="Picture 8" descr="GitHub is Now Being Used by Over 100 Million Developers - Thurrott.com">
            <a:extLst>
              <a:ext uri="{FF2B5EF4-FFF2-40B4-BE49-F238E27FC236}">
                <a16:creationId xmlns:a16="http://schemas.microsoft.com/office/drawing/2014/main" id="{1F742BC2-1733-EA11-956E-743C8D704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t="24700" r="7874" b="26448"/>
          <a:stretch/>
        </p:blipFill>
        <p:spPr bwMode="auto">
          <a:xfrm>
            <a:off x="18267097" y="599175"/>
            <a:ext cx="2397655" cy="7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C33CB4E5-1650-6B96-6E31-53A1F8B5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9" r="56834"/>
          <a:stretch/>
        </p:blipFill>
        <p:spPr bwMode="auto">
          <a:xfrm>
            <a:off x="1208578" y="24444822"/>
            <a:ext cx="3841899" cy="372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18BEAC7-049B-3C6F-5411-66EAC3912018}"/>
              </a:ext>
            </a:extLst>
          </p:cNvPr>
          <p:cNvSpPr/>
          <p:nvPr/>
        </p:nvSpPr>
        <p:spPr>
          <a:xfrm>
            <a:off x="750998" y="11104328"/>
            <a:ext cx="9928766" cy="6353011"/>
          </a:xfrm>
          <a:prstGeom prst="rect">
            <a:avLst/>
          </a:prstGeom>
          <a:solidFill>
            <a:srgbClr val="E2C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50370-A29D-D466-A2CD-83DA82D48893}"/>
              </a:ext>
            </a:extLst>
          </p:cNvPr>
          <p:cNvSpPr txBox="1"/>
          <p:nvPr/>
        </p:nvSpPr>
        <p:spPr>
          <a:xfrm>
            <a:off x="1011197" y="14234399"/>
            <a:ext cx="9411075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dirty="0">
                <a:latin typeface="Georgia"/>
              </a:rPr>
              <a:t>The chart demonstrates how the different components of the project play a role in the structure of our cloud-based application. Front-end works with the web UI which uses React.js. React.js is a JavaScript development framework used for the creation of web applications. Back-end works with the Python worker and the MySQL database. </a:t>
            </a:r>
          </a:p>
          <a:p>
            <a:pPr algn="ctr"/>
            <a:endParaRPr lang="en-US" sz="2800" dirty="0">
              <a:latin typeface="Georgi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0B8963-1559-3BF8-2ACB-A6BC36E02D98}"/>
              </a:ext>
            </a:extLst>
          </p:cNvPr>
          <p:cNvSpPr/>
          <p:nvPr/>
        </p:nvSpPr>
        <p:spPr>
          <a:xfrm>
            <a:off x="742134" y="10401350"/>
            <a:ext cx="9937816" cy="779981"/>
          </a:xfrm>
          <a:prstGeom prst="rect">
            <a:avLst/>
          </a:prstGeom>
          <a:solidFill>
            <a:srgbClr val="7E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latin typeface="Sitka Heading"/>
              </a:rPr>
              <a:t>Architecture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0EF58B-F029-BEEE-C384-2FC4BD02C1E8}"/>
              </a:ext>
            </a:extLst>
          </p:cNvPr>
          <p:cNvSpPr/>
          <p:nvPr/>
        </p:nvSpPr>
        <p:spPr>
          <a:xfrm>
            <a:off x="11270948" y="18381211"/>
            <a:ext cx="9989151" cy="10411931"/>
          </a:xfrm>
          <a:prstGeom prst="rect">
            <a:avLst/>
          </a:prstGeom>
          <a:solidFill>
            <a:srgbClr val="E2C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8343B4-54FD-AEB9-16BE-8F9EE483ED2C}"/>
              </a:ext>
            </a:extLst>
          </p:cNvPr>
          <p:cNvSpPr txBox="1"/>
          <p:nvPr/>
        </p:nvSpPr>
        <p:spPr>
          <a:xfrm>
            <a:off x="11280681" y="22337185"/>
            <a:ext cx="993512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latin typeface="Georgia"/>
              </a:rPr>
              <a:t>Using the CI/CD pipeline above, we implemented </a:t>
            </a:r>
            <a:r>
              <a:rPr lang="en-US" sz="2400" i="0" dirty="0">
                <a:effectLst/>
                <a:latin typeface="Georgia"/>
              </a:rPr>
              <a:t> a continuous integration and deployment pipeline to deliver a new version of the cloud-based application. This helped to increase the development of the application by automating the software delivery while it is being built.</a:t>
            </a:r>
            <a:endParaRPr lang="en-US" sz="2400" dirty="0">
              <a:latin typeface="Georgi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E9B5BE-9824-18D2-8B90-5C3CED6F6E91}"/>
              </a:ext>
            </a:extLst>
          </p:cNvPr>
          <p:cNvSpPr/>
          <p:nvPr/>
        </p:nvSpPr>
        <p:spPr>
          <a:xfrm>
            <a:off x="11279813" y="17678565"/>
            <a:ext cx="9989151" cy="702979"/>
          </a:xfrm>
          <a:prstGeom prst="rect">
            <a:avLst/>
          </a:prstGeom>
          <a:solidFill>
            <a:srgbClr val="7E4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latin typeface="Sitka Heading"/>
              </a:rPr>
              <a:t>CI/CD Services</a:t>
            </a: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A9552F97-A782-5FCE-CA0A-2F4541D7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867" y="24119931"/>
            <a:ext cx="6570783" cy="437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ADCA651-98E2-8B84-22F1-466D1FB1FCC3}"/>
              </a:ext>
            </a:extLst>
          </p:cNvPr>
          <p:cNvSpPr txBox="1"/>
          <p:nvPr/>
        </p:nvSpPr>
        <p:spPr>
          <a:xfrm>
            <a:off x="1909348" y="24075489"/>
            <a:ext cx="23633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0">
                <a:effectLst/>
                <a:latin typeface="Georgia"/>
              </a:rPr>
              <a:t>Web UI </a:t>
            </a:r>
            <a:r>
              <a:rPr lang="en-US" i="0" err="1">
                <a:effectLst/>
                <a:latin typeface="Georgia"/>
              </a:rPr>
              <a:t>Dockerfile</a:t>
            </a:r>
            <a:endParaRPr lang="en-US">
              <a:latin typeface="Georgi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2C538-99B4-85EA-3A4D-AD76E3211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25908" r="8199" b="14889"/>
          <a:stretch/>
        </p:blipFill>
        <p:spPr bwMode="auto">
          <a:xfrm>
            <a:off x="1503230" y="11680215"/>
            <a:ext cx="8411309" cy="21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595B10-0215-D5CF-8578-E2AD957DF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9" t="10194" r="9035" b="9367"/>
          <a:stretch/>
        </p:blipFill>
        <p:spPr bwMode="auto">
          <a:xfrm>
            <a:off x="18267097" y="1629103"/>
            <a:ext cx="2397655" cy="242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843824B-BE21-A16C-5501-23B08BFC6A35}"/>
              </a:ext>
            </a:extLst>
          </p:cNvPr>
          <p:cNvGrpSpPr/>
          <p:nvPr/>
        </p:nvGrpSpPr>
        <p:grpSpPr>
          <a:xfrm>
            <a:off x="11714597" y="18735573"/>
            <a:ext cx="9119286" cy="3255714"/>
            <a:chOff x="11637595" y="19274588"/>
            <a:chExt cx="9119286" cy="3255714"/>
          </a:xfrm>
        </p:grpSpPr>
        <p:pic>
          <p:nvPicPr>
            <p:cNvPr id="14" name="Picture 14" descr="Logo&#10;&#10;Description automatically generated">
              <a:extLst>
                <a:ext uri="{FF2B5EF4-FFF2-40B4-BE49-F238E27FC236}">
                  <a16:creationId xmlns:a16="http://schemas.microsoft.com/office/drawing/2014/main" id="{95A25D65-64C8-E57A-0F86-35C2BAEE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20046" y="19638639"/>
              <a:ext cx="1536835" cy="1174495"/>
            </a:xfrm>
            <a:prstGeom prst="rect">
              <a:avLst/>
            </a:prstGeom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07FACD52-4DB8-FDD8-2F3F-A98A5470114D}"/>
                </a:ext>
              </a:extLst>
            </p:cNvPr>
            <p:cNvCxnSpPr/>
            <p:nvPr/>
          </p:nvCxnSpPr>
          <p:spPr>
            <a:xfrm>
              <a:off x="11857122" y="20442855"/>
              <a:ext cx="1530416" cy="1248075"/>
            </a:xfrm>
            <a:prstGeom prst="bentConnector3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40" descr="A picture containing text, electronics, computer&#10;&#10;Description automatically generated">
              <a:extLst>
                <a:ext uri="{FF2B5EF4-FFF2-40B4-BE49-F238E27FC236}">
                  <a16:creationId xmlns:a16="http://schemas.microsoft.com/office/drawing/2014/main" id="{E4103E96-152D-94E4-28EB-2EF79D9E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37595" y="19425786"/>
              <a:ext cx="1647825" cy="1600200"/>
            </a:xfrm>
            <a:prstGeom prst="rect">
              <a:avLst/>
            </a:prstGeom>
          </p:spPr>
        </p:pic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E8EB0F32-A669-5A03-3228-2C3741378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10509" y="20176552"/>
              <a:ext cx="1710088" cy="1421334"/>
            </a:xfrm>
            <a:prstGeom prst="bentConnector3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4C858A-F732-5565-3A77-2EDE825D8E05}"/>
                </a:ext>
              </a:extLst>
            </p:cNvPr>
            <p:cNvGrpSpPr/>
            <p:nvPr/>
          </p:nvGrpSpPr>
          <p:grpSpPr>
            <a:xfrm>
              <a:off x="13194631" y="20909444"/>
              <a:ext cx="2306855" cy="1620858"/>
              <a:chOff x="24796282" y="17495684"/>
              <a:chExt cx="2306855" cy="162085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5B5A4C-6F44-87F4-165E-E15E744F15FD}"/>
                  </a:ext>
                </a:extLst>
              </p:cNvPr>
              <p:cNvSpPr/>
              <p:nvPr/>
            </p:nvSpPr>
            <p:spPr>
              <a:xfrm>
                <a:off x="25144336" y="17495684"/>
                <a:ext cx="1633746" cy="1620858"/>
              </a:xfrm>
              <a:prstGeom prst="rect">
                <a:avLst/>
              </a:prstGeom>
              <a:solidFill>
                <a:srgbClr val="E2CA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4" name="Picture 24" descr="Icon&#10;&#10;Description automatically generated">
                <a:extLst>
                  <a:ext uri="{FF2B5EF4-FFF2-40B4-BE49-F238E27FC236}">
                    <a16:creationId xmlns:a16="http://schemas.microsoft.com/office/drawing/2014/main" id="{DC55778C-186C-96FE-F232-FECCB8537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96282" y="17659269"/>
                <a:ext cx="2306855" cy="1276534"/>
              </a:xfrm>
              <a:prstGeom prst="rect">
                <a:avLst/>
              </a:prstGeom>
            </p:spPr>
          </p:pic>
        </p:grp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C972EFDA-DDCD-812A-6DE0-8B77E68DA2C2}"/>
                </a:ext>
              </a:extLst>
            </p:cNvPr>
            <p:cNvCxnSpPr>
              <a:cxnSpLocks/>
            </p:cNvCxnSpPr>
            <p:nvPr/>
          </p:nvCxnSpPr>
          <p:spPr>
            <a:xfrm>
              <a:off x="15610975" y="20346602"/>
              <a:ext cx="1665169" cy="1248075"/>
            </a:xfrm>
            <a:prstGeom prst="bentConnector3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B8BC0A43-64EC-E13B-924D-CA4AF5F87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90031" y="20266391"/>
              <a:ext cx="1145405" cy="1081238"/>
            </a:xfrm>
            <a:prstGeom prst="bentConnector3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3A63825-6F9B-A558-6753-AB5256B84AA4}"/>
                </a:ext>
              </a:extLst>
            </p:cNvPr>
            <p:cNvSpPr/>
            <p:nvPr/>
          </p:nvSpPr>
          <p:spPr>
            <a:xfrm>
              <a:off x="17455413" y="21122639"/>
              <a:ext cx="1617043" cy="1155031"/>
            </a:xfrm>
            <a:prstGeom prst="ellipse">
              <a:avLst/>
            </a:prstGeom>
            <a:solidFill>
              <a:srgbClr val="E2CA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B843E1B-D92F-226C-17B6-C91C23292FC1}"/>
                </a:ext>
              </a:extLst>
            </p:cNvPr>
            <p:cNvSpPr/>
            <p:nvPr/>
          </p:nvSpPr>
          <p:spPr>
            <a:xfrm>
              <a:off x="15626614" y="19274588"/>
              <a:ext cx="1443789" cy="1886551"/>
            </a:xfrm>
            <a:prstGeom prst="ellipse">
              <a:avLst/>
            </a:prstGeom>
            <a:solidFill>
              <a:srgbClr val="E2CA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8" descr="Logo&#10;&#10;Description automatically generated">
              <a:extLst>
                <a:ext uri="{FF2B5EF4-FFF2-40B4-BE49-F238E27FC236}">
                  <a16:creationId xmlns:a16="http://schemas.microsoft.com/office/drawing/2014/main" id="{DBFCF7D4-209B-E842-9C20-C463E7B9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22353" y="19428194"/>
              <a:ext cx="2101517" cy="1595388"/>
            </a:xfrm>
            <a:prstGeom prst="rect">
              <a:avLst/>
            </a:prstGeom>
          </p:spPr>
        </p:pic>
        <p:pic>
          <p:nvPicPr>
            <p:cNvPr id="19" name="Picture 19" descr="Logo&#10;&#10;Description automatically generated">
              <a:extLst>
                <a:ext uri="{FF2B5EF4-FFF2-40B4-BE49-F238E27FC236}">
                  <a16:creationId xmlns:a16="http://schemas.microsoft.com/office/drawing/2014/main" id="{E7F5807B-A02B-B8DC-8321-8C3CEB6EA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948484" y="21071406"/>
              <a:ext cx="2255521" cy="1286377"/>
            </a:xfrm>
            <a:prstGeom prst="rect">
              <a:avLst/>
            </a:prstGeom>
          </p:spPr>
        </p:pic>
      </p:grp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38A9F4FD-38F5-DA85-35F9-70CEF565FE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1411" y="11348342"/>
            <a:ext cx="8705299" cy="4449895"/>
          </a:xfrm>
          <a:prstGeom prst="rect">
            <a:avLst/>
          </a:prstGeom>
        </p:spPr>
      </p:pic>
      <p:pic>
        <p:nvPicPr>
          <p:cNvPr id="9" name="Picture 9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7635A674-5AE8-89D3-7BBB-75CB3EF20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8376" y="18630314"/>
            <a:ext cx="7507458" cy="5148775"/>
          </a:xfrm>
          <a:prstGeom prst="rect">
            <a:avLst/>
          </a:prstGeom>
        </p:spPr>
      </p:pic>
      <p:pic>
        <p:nvPicPr>
          <p:cNvPr id="10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292B2CBD-4835-79CB-F65D-3333DE1917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385" t="11438" r="6040" b="11438"/>
          <a:stretch/>
        </p:blipFill>
        <p:spPr>
          <a:xfrm>
            <a:off x="747806" y="373011"/>
            <a:ext cx="4513601" cy="3968452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42593DBF-1465-1C29-2A11-D6C2E83814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923" y="5795006"/>
            <a:ext cx="9001289" cy="40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Almaraz, Alejandro</dc:creator>
  <cp:revision>156</cp:revision>
  <dcterms:created xsi:type="dcterms:W3CDTF">2023-04-28T21:29:25Z</dcterms:created>
  <dcterms:modified xsi:type="dcterms:W3CDTF">2023-05-08T04:27:53Z</dcterms:modified>
</cp:coreProperties>
</file>